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8_45F3F68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5" r:id="rId6"/>
    <p:sldId id="26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F537C0-0E84-2E36-462F-4AA567493FF5}" name="Bryce Rega" initials="BR" userId="EQNBIXyD3cZpR3RtNIZSP25BzS3w69JPIjVFQPp7IkY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0F05A-837B-41E9-9B0E-40CDC995A4B6}" v="4" dt="2024-10-15T20:05:48.320"/>
    <p1510:client id="{73479586-B46C-480E-8D3A-9AA9851D271C}" v="448" dt="2024-10-17T19:30:18.311"/>
    <p1510:client id="{7B441A4F-0E64-45D9-B89D-5CEAE9A5D006}" v="232" dt="2024-10-17T19:23:13.649"/>
    <p1510:client id="{8D861A3A-746B-4CA9-8030-C6A97A285C2C}" v="47" dt="2024-10-17T19:41:41.305"/>
    <p1510:client id="{BAB7F6AB-6778-4B3C-A3E8-03CF315297FD}" v="15" dt="2024-10-17T14:45:15.258"/>
    <p1510:client id="{DD6C9993-D381-4BDD-B497-2B72649AD154}" v="272" dt="2024-10-17T19:37:16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omments/modernComment_108_45F3F6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6DDA97-01B0-43D5-8EA7-2AED78988036}" authorId="{91F537C0-0E84-2E36-462F-4AA567493FF5}" created="2024-10-17T19:03:08.0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73616268" sldId="264"/>
      <ac:picMk id="4" creationId="{759685B5-CA1E-A56D-8A0C-62DE41621217}"/>
    </ac:deMkLst>
    <p188:txBody>
      <a:bodyPr/>
      <a:lstStyle/>
      <a:p>
        <a:r>
          <a:rPr lang="en-US"/>
          <a:t>Yeah dog we got flow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87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58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1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1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8/10/relationships/comments" Target="../comments/modernComment_108_45F3F68C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User Needs and Requirements</a:t>
            </a:r>
            <a:br>
              <a:rPr lang="en-US"/>
            </a:br>
            <a:r>
              <a:rPr lang="en-US"/>
              <a:t>Lightning Talk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sdmay25-26</a:t>
            </a:r>
            <a:br>
              <a:rPr lang="en-US"/>
            </a:br>
            <a:r>
              <a:rPr lang="en-US"/>
              <a:t>Bryce</a:t>
            </a:r>
            <a:r>
              <a:rPr lang="en-US">
                <a:ea typeface="+mn-lt"/>
                <a:cs typeface="+mn-lt"/>
              </a:rPr>
              <a:t> Rega, Marek Jablonski, Gavin Patel, Jonah Frosch, Long Yu </a:t>
            </a:r>
            <a:br>
              <a:rPr lang="en-US"/>
            </a:br>
            <a:r>
              <a:rPr lang="en-US">
                <a:ea typeface="+mn-lt"/>
                <a:cs typeface="+mn-lt"/>
              </a:rPr>
              <a:t>Cost-Effective and Easily Configurable High Voltage Motor Controllers for Automotive Use </a:t>
            </a:r>
            <a:endParaRPr lang="en-US"/>
          </a:p>
          <a:p>
            <a:r>
              <a:rPr lang="en-US"/>
              <a:t>October 15th,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5A29-03CA-E9F2-23AA-8C40870A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F4170-430C-FE22-5F6C-6D5731C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Custom High Voltage Motor Controller</a:t>
            </a:r>
          </a:p>
          <a:p>
            <a:r>
              <a:rPr lang="en-US"/>
              <a:t>Low Total cost for controller when compared to market options</a:t>
            </a:r>
          </a:p>
          <a:p>
            <a:r>
              <a:rPr lang="en-US"/>
              <a:t>Develop a GUI for interfacing and configuring controller</a:t>
            </a:r>
          </a:p>
          <a:p>
            <a:r>
              <a:rPr lang="en-US"/>
              <a:t>Compatible with many different applications</a:t>
            </a:r>
          </a:p>
        </p:txBody>
      </p:sp>
      <p:pic>
        <p:nvPicPr>
          <p:cNvPr id="4" name="Picture 3" descr="Solar Car Energy Cartoon Stock Illustrations – 1,082 Solar Car Energy  Cartoon Stock Illustrations, Vectors &amp; Clipart - Dreamstime">
            <a:extLst>
              <a:ext uri="{FF2B5EF4-FFF2-40B4-BE49-F238E27FC236}">
                <a16:creationId xmlns:a16="http://schemas.microsoft.com/office/drawing/2014/main" id="{BF997B33-DF88-3083-55C8-00051692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846" y="4068539"/>
            <a:ext cx="2743199" cy="2113978"/>
          </a:xfrm>
          <a:prstGeom prst="rect">
            <a:avLst/>
          </a:prstGeom>
        </p:spPr>
      </p:pic>
      <p:pic>
        <p:nvPicPr>
          <p:cNvPr id="5" name="Picture 4" descr="Cartoon picture with Electric Scooter ...">
            <a:extLst>
              <a:ext uri="{FF2B5EF4-FFF2-40B4-BE49-F238E27FC236}">
                <a16:creationId xmlns:a16="http://schemas.microsoft.com/office/drawing/2014/main" id="{026C51DE-2102-376E-1823-C3D85A00B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4062157"/>
            <a:ext cx="3771900" cy="2117217"/>
          </a:xfrm>
          <a:prstGeom prst="rect">
            <a:avLst/>
          </a:prstGeom>
        </p:spPr>
      </p:pic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8A6FC46E-22A2-8E2E-B6AC-897B5D4245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571" b="16000"/>
          <a:stretch/>
        </p:blipFill>
        <p:spPr>
          <a:xfrm>
            <a:off x="4467225" y="4071938"/>
            <a:ext cx="2943227" cy="2124075"/>
          </a:xfrm>
          <a:prstGeom prst="rect">
            <a:avLst/>
          </a:prstGeom>
        </p:spPr>
      </p:pic>
      <p:pic>
        <p:nvPicPr>
          <p:cNvPr id="7" name="Picture 6" descr="A black wheel with a cable&#10;&#10;Description automatically generated">
            <a:extLst>
              <a:ext uri="{FF2B5EF4-FFF2-40B4-BE49-F238E27FC236}">
                <a16:creationId xmlns:a16="http://schemas.microsoft.com/office/drawing/2014/main" id="{87000FC9-93A6-8A22-0FE5-7DC4DB9C9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738" y="1924050"/>
            <a:ext cx="1857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5572-C3C5-371B-4784-4F18CFBE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47" y="539877"/>
            <a:ext cx="9418320" cy="2565273"/>
          </a:xfrm>
        </p:spPr>
        <p:txBody>
          <a:bodyPr>
            <a:normAutofit/>
          </a:bodyPr>
          <a:lstStyle/>
          <a:p>
            <a:r>
              <a:rPr lang="en-US" sz="4000"/>
              <a:t>In this project will we be designing the architecture and implementation of a motor controller for lightweight automotive use.</a:t>
            </a:r>
          </a:p>
        </p:txBody>
      </p:sp>
      <p:pic>
        <p:nvPicPr>
          <p:cNvPr id="3" name="Picture 2" descr="Implementation of an Improved Motor Control for Electric Vehicles">
            <a:extLst>
              <a:ext uri="{FF2B5EF4-FFF2-40B4-BE49-F238E27FC236}">
                <a16:creationId xmlns:a16="http://schemas.microsoft.com/office/drawing/2014/main" id="{DDA6E3CF-151D-2729-A7EB-92648F914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3097766"/>
            <a:ext cx="4695824" cy="32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34F3-8A1C-2E26-68E4-2F29815E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555F-EBDA-B9B1-958E-94197D25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Jonah</a:t>
            </a:r>
          </a:p>
          <a:p>
            <a:pPr lvl="1"/>
            <a:r>
              <a:rPr lang="en-US" spc="10">
                <a:solidFill>
                  <a:srgbClr val="000000"/>
                </a:solidFill>
                <a:ea typeface="+mn-lt"/>
                <a:cs typeface="+mn-lt"/>
              </a:rPr>
              <a:t>Needs high power controller</a:t>
            </a: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Needs a high speed RPM output</a:t>
            </a:r>
          </a:p>
          <a:p>
            <a:pPr>
              <a:buFont typeface="Arial" pitchFamily="18" charset="2"/>
              <a:buChar char="•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Small Vehicle Engineer</a:t>
            </a: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Needs thorough documentation</a:t>
            </a: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Needs debugging access</a:t>
            </a:r>
          </a:p>
          <a:p>
            <a:pPr>
              <a:buFont typeface="Arial" pitchFamily="18" charset="2"/>
              <a:buChar char="•"/>
            </a:pPr>
            <a:r>
              <a:rPr lang="en-US" spc="0">
                <a:solidFill>
                  <a:srgbClr val="000000"/>
                </a:solidFill>
                <a:ea typeface="+mn-lt"/>
                <a:cs typeface="+mn-lt"/>
              </a:rPr>
              <a:t>Old Man McGee</a:t>
            </a: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Needs simple use instructions</a:t>
            </a: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Needs something low maintenance / reliable</a:t>
            </a:r>
          </a:p>
        </p:txBody>
      </p:sp>
      <p:pic>
        <p:nvPicPr>
          <p:cNvPr id="4" name="Picture 3" descr="Public Faucet Comedy: Tu No Tiene Flow Meme | TikTok">
            <a:extLst>
              <a:ext uri="{FF2B5EF4-FFF2-40B4-BE49-F238E27FC236}">
                <a16:creationId xmlns:a16="http://schemas.microsoft.com/office/drawing/2014/main" id="{759685B5-CA1E-A56D-8A0C-62DE4162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925"/>
          <a:stretch/>
        </p:blipFill>
        <p:spPr>
          <a:xfrm>
            <a:off x="8963025" y="3386543"/>
            <a:ext cx="1843905" cy="2657892"/>
          </a:xfrm>
          <a:prstGeom prst="rect">
            <a:avLst/>
          </a:prstGeom>
        </p:spPr>
      </p:pic>
      <p:pic>
        <p:nvPicPr>
          <p:cNvPr id="5" name="Picture 4" descr="mhs-senior-marek-jablonski-nms-semi-finalist | Bobcats Making Headlines">
            <a:extLst>
              <a:ext uri="{FF2B5EF4-FFF2-40B4-BE49-F238E27FC236}">
                <a16:creationId xmlns:a16="http://schemas.microsoft.com/office/drawing/2014/main" id="{50247E98-BA3E-E280-A4E5-472FAC113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992" y="504763"/>
            <a:ext cx="1850649" cy="2422836"/>
          </a:xfrm>
          <a:prstGeom prst="rect">
            <a:avLst/>
          </a:prstGeom>
        </p:spPr>
      </p:pic>
      <p:pic>
        <p:nvPicPr>
          <p:cNvPr id="6" name="Picture 5" descr="A person sitting at a desk with his hands up&#10;&#10;Description automatically generated">
            <a:extLst>
              <a:ext uri="{FF2B5EF4-FFF2-40B4-BE49-F238E27FC236}">
                <a16:creationId xmlns:a16="http://schemas.microsoft.com/office/drawing/2014/main" id="{FDAF98EB-A6BD-4D52-6CF5-6966D5D4D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809" y="1524000"/>
            <a:ext cx="1920248" cy="31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62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FDB4-5A6C-571D-7D8C-ACFC543B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AF58-5834-59D3-C602-55959059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363539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/>
              <a:t>Compact and lightweight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Could be put on a bike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Can be efficient for solar racing teams</a:t>
            </a:r>
            <a:endParaRPr lang="en-US"/>
          </a:p>
          <a:p>
            <a:r>
              <a:rPr lang="en-US"/>
              <a:t>Configurable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Configurable CAN bus options</a:t>
            </a:r>
            <a:endParaRPr lang="en-US"/>
          </a:p>
          <a:p>
            <a:pPr lvl="1"/>
            <a:r>
              <a:rPr lang="en-US" spc="10">
                <a:solidFill>
                  <a:srgbClr val="000000"/>
                </a:solidFill>
              </a:rPr>
              <a:t>Easy firmware updates</a:t>
            </a:r>
            <a:endParaRPr lang="en-US"/>
          </a:p>
          <a:p>
            <a:r>
              <a:rPr lang="en-US"/>
              <a:t>Safety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Check for shorts</a:t>
            </a:r>
            <a:endParaRPr lang="en-US">
              <a:solidFill>
                <a:srgbClr val="262626"/>
              </a:solidFill>
            </a:endParaRPr>
          </a:p>
          <a:p>
            <a:pPr lvl="1"/>
            <a:r>
              <a:rPr lang="en-US" spc="10">
                <a:solidFill>
                  <a:srgbClr val="000000"/>
                </a:solidFill>
              </a:rPr>
              <a:t>Over temperature faults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No high voltage jumps</a:t>
            </a:r>
          </a:p>
          <a:p>
            <a:pPr>
              <a:buFont typeface="Arial" pitchFamily="18" charset="2"/>
              <a:buChar char="•"/>
            </a:pPr>
            <a:r>
              <a:rPr lang="en-US" spc="0">
                <a:solidFill>
                  <a:srgbClr val="000000"/>
                </a:solidFill>
              </a:rPr>
              <a:t>High power</a:t>
            </a:r>
          </a:p>
          <a:p>
            <a:pPr lvl="1"/>
            <a:r>
              <a:rPr lang="en-US">
                <a:solidFill>
                  <a:srgbClr val="262626"/>
                </a:solidFill>
              </a:rPr>
              <a:t>MOSFET, IGBT drivers etc...</a:t>
            </a:r>
            <a:endParaRPr lang="en-US"/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423A1D-3D33-801D-DEE1-FE2A58A1C405}"/>
              </a:ext>
            </a:extLst>
          </p:cNvPr>
          <p:cNvSpPr txBox="1">
            <a:spLocks/>
          </p:cNvSpPr>
          <p:nvPr/>
        </p:nvSpPr>
        <p:spPr>
          <a:xfrm>
            <a:off x="5632486" y="1824718"/>
            <a:ext cx="4363539" cy="4351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Cost-effective</a:t>
            </a:r>
            <a:endParaRPr lang="en-US"/>
          </a:p>
          <a:p>
            <a:pPr lvl="1"/>
            <a:r>
              <a:rPr lang="en-US">
                <a:solidFill>
                  <a:srgbClr val="000000"/>
                </a:solidFill>
              </a:rPr>
              <a:t>Within the price range for DIY electric bike users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Be a fraction of the cost for solar racing teams (less fundraising required)</a:t>
            </a:r>
            <a:endParaRPr lang="en-US">
              <a:solidFill>
                <a:srgbClr val="262626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Meets Engineering Standards</a:t>
            </a:r>
            <a:endParaRPr lang="en-US"/>
          </a:p>
          <a:p>
            <a:pPr lvl="1"/>
            <a:r>
              <a:rPr lang="en-US">
                <a:solidFill>
                  <a:srgbClr val="000000"/>
                </a:solidFill>
              </a:rPr>
              <a:t>Standards available on the next slide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Fits CAN standards for automotive applications</a:t>
            </a:r>
            <a:endParaRPr lang="en-US">
              <a:solidFill>
                <a:srgbClr val="262626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CAN Bus Wire 25ft - AndyMark, Inc">
            <a:extLst>
              <a:ext uri="{FF2B5EF4-FFF2-40B4-BE49-F238E27FC236}">
                <a16:creationId xmlns:a16="http://schemas.microsoft.com/office/drawing/2014/main" id="{F2FCA80A-5AFF-0EC4-86CB-AFBB9ABF8B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28" t="-1899" b="21428"/>
          <a:stretch/>
        </p:blipFill>
        <p:spPr>
          <a:xfrm>
            <a:off x="5367283" y="4734468"/>
            <a:ext cx="1095377" cy="1114768"/>
          </a:xfrm>
          <a:prstGeom prst="rect">
            <a:avLst/>
          </a:prstGeom>
        </p:spPr>
      </p:pic>
      <p:pic>
        <p:nvPicPr>
          <p:cNvPr id="8" name="Picture 7" descr="A hand holding a headphone to a silver box with wires&#10;&#10;Description automatically generated">
            <a:extLst>
              <a:ext uri="{FF2B5EF4-FFF2-40B4-BE49-F238E27FC236}">
                <a16:creationId xmlns:a16="http://schemas.microsoft.com/office/drawing/2014/main" id="{C4F45387-0996-E7A8-935E-5162C7F73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929" y="4687329"/>
            <a:ext cx="1685438" cy="1159477"/>
          </a:xfrm>
          <a:prstGeom prst="rect">
            <a:avLst/>
          </a:prstGeom>
        </p:spPr>
      </p:pic>
      <p:pic>
        <p:nvPicPr>
          <p:cNvPr id="9" name="Picture 8" descr="IGBT Gate Drives with Murata DC-DC Converters - Infineon Technologies |  Mouser">
            <a:extLst>
              <a:ext uri="{FF2B5EF4-FFF2-40B4-BE49-F238E27FC236}">
                <a16:creationId xmlns:a16="http://schemas.microsoft.com/office/drawing/2014/main" id="{0CC6B630-433B-D3DB-E21F-6A70C9FC5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686" y="4684286"/>
            <a:ext cx="1559379" cy="11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5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32CD-F584-8CD9-5FF0-16B8D522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Engineering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C791-7CA6-86F2-A919-2473B147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Wingdings 2" pitchFamily="34" charset="0"/>
              <a:buChar char=""/>
            </a:pPr>
            <a:r>
              <a:rPr lang="en-US" sz="1800">
                <a:latin typeface="Century Schoolbook"/>
                <a:cs typeface="Calibri"/>
              </a:rPr>
              <a:t>IEEE 1547 - Standard for Interconnecting Distributed Resources with Electric Power Systems</a:t>
            </a:r>
          </a:p>
          <a:p>
            <a:pPr lvl="2">
              <a:buFont typeface="Wingdings 2" pitchFamily="34" charset="0"/>
              <a:buChar char=""/>
            </a:pPr>
            <a:r>
              <a:rPr lang="en-US" sz="1800">
                <a:latin typeface="Century Schoolbook"/>
                <a:cs typeface="Calibri"/>
              </a:rPr>
              <a:t>This standard outlines requirements for safely interconnecting distributed energy resources (like solar and wind) with electric power systems, focusing on performance, safety, and reliability.</a:t>
            </a:r>
          </a:p>
          <a:p>
            <a:pPr lvl="1">
              <a:buFont typeface="Wingdings 2" pitchFamily="34" charset="0"/>
              <a:buChar char=""/>
            </a:pPr>
            <a:r>
              <a:rPr lang="en-US" sz="1800">
                <a:latin typeface="Century Schoolbook"/>
                <a:cs typeface="Calibri"/>
              </a:rPr>
              <a:t>IEEE 1149.1 - Standard Test Access Port and Boundary-Scan Architecture</a:t>
            </a:r>
          </a:p>
          <a:p>
            <a:pPr lvl="2">
              <a:buFont typeface="Wingdings 2" pitchFamily="34" charset="0"/>
            </a:pPr>
            <a:r>
              <a:rPr lang="en-US" sz="1800" spc="10">
                <a:latin typeface="Century Schoolbook"/>
                <a:cs typeface="Calibri"/>
              </a:rPr>
              <a:t>This standard defines a boundary-scan architecture for testing and debugging integrated circuits and circuit boards, allowing access to internal signals for easier diagnostics without physical probes.</a:t>
            </a:r>
          </a:p>
          <a:p>
            <a:pPr lvl="1">
              <a:buFont typeface="Wingdings 2" pitchFamily="34" charset="0"/>
            </a:pPr>
            <a:r>
              <a:rPr lang="en-US" sz="1800" spc="10">
                <a:latin typeface="Century Schoolbook"/>
                <a:cs typeface="Calibri"/>
              </a:rPr>
              <a:t>IEEE 1554 - Standard for Software Engineering in the Life Cycle of Digital Systems</a:t>
            </a:r>
          </a:p>
          <a:p>
            <a:pPr lvl="2">
              <a:buFont typeface="Wingdings 2" pitchFamily="34" charset="0"/>
            </a:pPr>
            <a:r>
              <a:rPr lang="en-US" sz="1800" spc="10">
                <a:latin typeface="Century Schoolbook"/>
                <a:cs typeface="Calibri"/>
              </a:rPr>
              <a:t>This standard provides guidelines for software engineering throughout the life cycle of digital systems, emphasizing structured practices for development, Detroit testing, and maintenance to improve software quality and reliability.</a:t>
            </a:r>
            <a:endParaRPr lang="en-US" sz="1800">
              <a:latin typeface="Century Schoolbook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File:Ieee blue.jpg - Wikimedia Commons">
            <a:extLst>
              <a:ext uri="{FF2B5EF4-FFF2-40B4-BE49-F238E27FC236}">
                <a16:creationId xmlns:a16="http://schemas.microsoft.com/office/drawing/2014/main" id="{5755B8FB-50FA-445A-5CD8-337D5B57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724" y="542249"/>
            <a:ext cx="2743200" cy="9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9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A019-B9C8-6E6D-5A2A-D243CA9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1EF3-A9E8-E09C-772A-72AE1A72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We aim to develop a motor controller that applies to multiple applications. This required us to make a lightweight motor controller affordable, easy to use and adapt, and have plug-in diagnostics for troubleshooting. The intention is to do this while following relevant IEEE standards.</a:t>
            </a:r>
          </a:p>
        </p:txBody>
      </p:sp>
      <p:pic>
        <p:nvPicPr>
          <p:cNvPr id="7" name="Picture 6" descr="Businessman with Empty Pockets Stock Photo - Image of person, revealing:  3505028">
            <a:extLst>
              <a:ext uri="{FF2B5EF4-FFF2-40B4-BE49-F238E27FC236}">
                <a16:creationId xmlns:a16="http://schemas.microsoft.com/office/drawing/2014/main" id="{719FABA2-7A18-F263-FB27-705B260D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400550"/>
            <a:ext cx="1628775" cy="2438400"/>
          </a:xfrm>
          <a:prstGeom prst="rect">
            <a:avLst/>
          </a:prstGeom>
        </p:spPr>
      </p:pic>
      <p:pic>
        <p:nvPicPr>
          <p:cNvPr id="4" name="Picture 3" descr="A cat lying on a couch&#10;&#10;Description automatically generated">
            <a:extLst>
              <a:ext uri="{FF2B5EF4-FFF2-40B4-BE49-F238E27FC236}">
                <a16:creationId xmlns:a16="http://schemas.microsoft.com/office/drawing/2014/main" id="{FB921361-413B-C00C-ACDD-3E01BD2CB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4035" y="2567041"/>
            <a:ext cx="6096000" cy="40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2442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View</vt:lpstr>
      <vt:lpstr>User Needs and Requirements Lightning Talk</vt:lpstr>
      <vt:lpstr>Project Overview</vt:lpstr>
      <vt:lpstr>In this project will we be designing the architecture and implementation of a motor controller for lightweight automotive use.</vt:lpstr>
      <vt:lpstr>User Needs</vt:lpstr>
      <vt:lpstr>Requirements</vt:lpstr>
      <vt:lpstr>Engineering Standards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2012-08-24T00:53:15Z</dcterms:created>
  <dcterms:modified xsi:type="dcterms:W3CDTF">2024-10-17T19:42:26Z</dcterms:modified>
</cp:coreProperties>
</file>